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media/image1.jpeg" ContentType="image/jpeg"/>
  <Override PartName="/ppt/media/image2.png" ContentType="image/png"/>
  <Override PartName="/ppt/media/image5.png" ContentType="image/png"/>
  <Override PartName="/ppt/media/image3.jpeg" ContentType="image/jpeg"/>
  <Override PartName="/ppt/media/hdphoto1.wdp" ContentType="image/vnd.ms-photo"/>
  <Override PartName="/ppt/media/image4.png" ContentType="image/png"/>
  <Override PartName="/ppt/media/image8.jpeg" ContentType="image/jpeg"/>
  <Override PartName="/ppt/media/image6.png" ContentType="image/png"/>
  <Override PartName="/ppt/media/image7.jpeg" ContentType="image/jpeg"/>
  <Override PartName="/ppt/media/image9.png" ContentType="image/png"/>
  <Override PartName="/ppt/media/image10.jpeg" ContentType="image/jpeg"/>
  <Override PartName="/ppt/media/image11.jpeg" ContentType="image/jpe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jpeg" ContentType="image/jpeg"/>
  <Override PartName="/ppt/media/image20.png" ContentType="image/png"/>
  <Override PartName="/ppt/media/image2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1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2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1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7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8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6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32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33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CustomShape 2" hidden="1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 hidden="1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PlaceHolder 9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5A90CB1F-A093-43F8-8E2C-A5F2C27986D5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5.4.20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0" name="PlaceHolder 11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7D59EEE8-4995-4E4E-BDA4-E15DE4B5B809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1" name="PlaceHolder 12"/>
          <p:cNvSpPr>
            <a:spLocks noGrp="1"/>
          </p:cNvSpPr>
          <p:nvPr>
            <p:ph type="title"/>
          </p:nvPr>
        </p:nvSpPr>
        <p:spPr>
          <a:xfrm>
            <a:off x="817560" y="3132360"/>
            <a:ext cx="7175160" cy="1792800"/>
          </a:xfrm>
          <a:prstGeom prst="rect">
            <a:avLst/>
          </a:prstGeom>
        </p:spPr>
        <p:txBody>
          <a:bodyPr>
            <a:noAutofit/>
          </a:bodyPr>
          <a:p>
            <a:pPr marL="640080" indent="-456840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54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" name="PlaceHolder 1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Четвёртый уровень структуры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5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>
            <a:noAutofit/>
          </a:bodyPr>
          <a:p>
            <a:pPr marL="320040" indent="-319680" algn="r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909F6C9-B9C2-4272-ABDC-68B87A186805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5.4.20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55" name="PlaceHolder 7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56" name="PlaceHolder 8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0B4BA2CF-51D4-46D6-B76A-36D1A9157A41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57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Четвёртый уровень структуры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CustomShape 5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CustomShape 6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CustomShape 7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8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PlaceHolder 9"/>
          <p:cNvSpPr>
            <a:spLocks noGrp="1"/>
          </p:cNvSpPr>
          <p:nvPr>
            <p:ph type="title"/>
          </p:nvPr>
        </p:nvSpPr>
        <p:spPr>
          <a:xfrm>
            <a:off x="2033280" y="2172600"/>
            <a:ext cx="5966280" cy="2423160"/>
          </a:xfrm>
          <a:prstGeom prst="rect">
            <a:avLst/>
          </a:prstGeom>
        </p:spPr>
        <p:txBody>
          <a:bodyPr anchor="b">
            <a:noAutofit/>
          </a:bodyPr>
          <a:p>
            <a:pPr marL="320040" indent="-319680" algn="r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3" name="PlaceHolder 10"/>
          <p:cNvSpPr>
            <a:spLocks noGrp="1"/>
          </p:cNvSpPr>
          <p:nvPr>
            <p:ph type="body"/>
          </p:nvPr>
        </p:nvSpPr>
        <p:spPr>
          <a:xfrm>
            <a:off x="2022480" y="4607640"/>
            <a:ext cx="5970240" cy="83520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</a:pPr>
            <a:r>
              <a:rPr b="0" lang="ru-RU" sz="2000" spc="-1" strike="noStrike">
                <a:solidFill>
                  <a:srgbClr val="212745"/>
                </a:solidFill>
                <a:latin typeface="Trebuchet MS"/>
              </a:rPr>
              <a:t>Образец текста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4" name="PlaceHolder 11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91B79921-D5A4-4751-83EB-37DFE9455C1F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5.4.20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105" name="PlaceHolder 12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06" name="PlaceHolder 13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EF740EDD-C65F-43D4-ABE2-F3B4C26F5485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PlaceHolder 5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anchor="b">
            <a:noAutofit/>
          </a:bodyPr>
          <a:p>
            <a:pPr marL="228600" indent="-228240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28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2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8" name="PlaceHolder 6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anchor="ctr">
            <a:noAutofit/>
          </a:bodyPr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548640" indent="-18252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2" marL="822960" indent="-18252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3" marL="1097280" indent="-18252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4" marL="1389960" indent="-18252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9" name="PlaceHolder 7"/>
          <p:cNvSpPr>
            <a:spLocks noGrp="1"/>
          </p:cNvSpPr>
          <p:nvPr>
            <p:ph type="body"/>
          </p:nvPr>
        </p:nvSpPr>
        <p:spPr>
          <a:xfrm>
            <a:off x="1075680" y="3497760"/>
            <a:ext cx="3388320" cy="213912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Образец текста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0" name="PlaceHolder 8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BE8741C-6B14-4843-9FDC-3E5CD13FAF43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5.4.20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151" name="PlaceHolder 9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52" name="PlaceHolder 10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E8853110-2279-45FD-A287-8C7819FB877D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PlaceHolder 5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8456746-36CA-40E4-BC03-EF0975B40D85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5.4.20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194" name="PlaceHolder 6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95" name="PlaceHolder 7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67695FF6-6B69-41A2-8FC8-4509ACEDC3A2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96" name="PlaceHolder 8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>
            <a:noAutofit/>
          </a:bodyPr>
          <a:p>
            <a:pPr marL="320040" indent="-319680" algn="r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97" name="PlaceHolder 9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>
            <a:noAutofit/>
          </a:bodyPr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548640" indent="-18252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2" marL="822960" indent="-18252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3" marL="1097280" indent="-18252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4" marL="1389960" indent="-18252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4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microsoft.com/office/2007/relationships/hdphoto" Target="../media/hdphoto1.wdp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1473840" y="5301360"/>
            <a:ext cx="7346160" cy="9356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r">
              <a:lnSpc>
                <a:spcPct val="100000"/>
              </a:lnSpc>
              <a:spcBef>
                <a:spcPts val="479"/>
              </a:spcBef>
              <a:spcAft>
                <a:spcPts val="300"/>
              </a:spcAft>
            </a:pPr>
            <a:r>
              <a:rPr b="1" i="1" lang="ru-RU" sz="2400" spc="-1" strike="noStrike">
                <a:solidFill>
                  <a:srgbClr val="31489f"/>
                </a:solidFill>
                <a:latin typeface="Cambria"/>
              </a:rPr>
              <a:t>Подготовила: </a:t>
            </a:r>
            <a:r>
              <a:rPr b="0" i="1" lang="ru-RU" sz="2400" spc="-1" strike="noStrike">
                <a:solidFill>
                  <a:srgbClr val="31489f"/>
                </a:solidFill>
                <a:latin typeface="Cambria"/>
              </a:rPr>
              <a:t>учитель-дефектолог 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  <a:spcAft>
                <a:spcPts val="300"/>
              </a:spcAft>
            </a:pPr>
            <a:r>
              <a:rPr b="1" i="1" lang="ru-RU" sz="2400" spc="-1" strike="noStrike">
                <a:solidFill>
                  <a:srgbClr val="31489f"/>
                </a:solidFill>
                <a:latin typeface="Cambria"/>
              </a:rPr>
              <a:t>Муровейко </a:t>
            </a:r>
            <a:r>
              <a:rPr b="0" i="1" lang="ru-RU" sz="2400" spc="-1" strike="noStrike">
                <a:solidFill>
                  <a:srgbClr val="31489f"/>
                </a:solidFill>
                <a:latin typeface="Cambria"/>
              </a:rPr>
              <a:t>Анна Александровна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251640" y="404640"/>
            <a:ext cx="8640720" cy="45205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182880" algn="ctr">
              <a:lnSpc>
                <a:spcPct val="100000"/>
              </a:lnSpc>
            </a:pPr>
            <a:r>
              <a:rPr b="0" i="1" lang="ru-RU" sz="1800" spc="-1" strike="noStrike">
                <a:solidFill>
                  <a:srgbClr val="31489f"/>
                </a:solidFill>
                <a:latin typeface="Cambria"/>
              </a:rPr>
              <a:t>Государственное учреждение образования</a:t>
            </a:r>
            <a:r>
              <a:rPr b="1" i="1" lang="ru-RU" sz="1800" spc="-1" strike="noStrike">
                <a:solidFill>
                  <a:srgbClr val="31489f"/>
                </a:solidFill>
                <a:latin typeface="Cambria"/>
              </a:rPr>
              <a:t> </a:t>
            </a:r>
            <a:br/>
            <a:r>
              <a:rPr b="1" i="1" lang="ru-RU" sz="1800" spc="-1" strike="noStrike">
                <a:solidFill>
                  <a:srgbClr val="31489f"/>
                </a:solidFill>
                <a:latin typeface="Cambria"/>
              </a:rPr>
              <a:t>«Ясли-сад №115 г. Могилева»</a:t>
            </a:r>
            <a:br/>
            <a:br/>
            <a:br/>
            <a:br/>
            <a:br/>
            <a:r>
              <a:rPr b="0" i="1" lang="ru-RU" sz="4400" spc="-1" strike="noStrike">
                <a:solidFill>
                  <a:srgbClr val="ff0000"/>
                </a:solidFill>
                <a:latin typeface="Cambria"/>
              </a:rPr>
              <a:t>Мастер-класс для родителей</a:t>
            </a:r>
            <a:r>
              <a:rPr b="1" i="1" lang="ru-RU" sz="4400" spc="-1" strike="noStrike">
                <a:solidFill>
                  <a:srgbClr val="ff0000"/>
                </a:solidFill>
                <a:latin typeface="Cambria"/>
              </a:rPr>
              <a:t> </a:t>
            </a:r>
            <a:br/>
            <a:br/>
            <a:r>
              <a:rPr b="1" i="1" lang="ru-RU" sz="4400" spc="-1" strike="noStrike">
                <a:solidFill>
                  <a:srgbClr val="ff0000"/>
                </a:solidFill>
                <a:latin typeface="Cambria"/>
              </a:rPr>
              <a:t>Артикуляционная гимнастика</a:t>
            </a:r>
            <a:br/>
            <a:endParaRPr b="0" lang="ru-RU" sz="44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«ДЯТЕЛ»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69" name="TextShape 2"/>
          <p:cNvSpPr txBox="1"/>
          <p:nvPr/>
        </p:nvSpPr>
        <p:spPr>
          <a:xfrm>
            <a:off x="3852000" y="1556640"/>
            <a:ext cx="4392000" cy="4080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3000"/>
          </a:bodyPr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:    улыбнуться, открыть рот, поднять язык вверх. Кончиком языка с силой «ударять» по бугоркам (альвеолам) за верхними зубами и произносить звуки: «д-д-д...». Выполнять 10-20 секунд сначала медленно, затем всё быстрее и быстрее. Следить, чтобы «работал» только кончик языка, а сам язык не прыгал.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algn="ctr">
              <a:lnSpc>
                <a:spcPct val="115000"/>
              </a:lnSpc>
              <a:spcBef>
                <a:spcPts val="479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70" name="Picture 2" descr=""/>
          <p:cNvPicPr/>
          <p:nvPr/>
        </p:nvPicPr>
        <p:blipFill>
          <a:blip r:embed="rId1"/>
          <a:stretch/>
        </p:blipFill>
        <p:spPr>
          <a:xfrm>
            <a:off x="827640" y="1772640"/>
            <a:ext cx="2952000" cy="293256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1" name="Picture 3" descr=""/>
          <p:cNvPicPr/>
          <p:nvPr/>
        </p:nvPicPr>
        <p:blipFill>
          <a:blip r:embed="rId2"/>
          <a:stretch/>
        </p:blipFill>
        <p:spPr>
          <a:xfrm>
            <a:off x="7308360" y="4437000"/>
            <a:ext cx="1223640" cy="2281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«ГРИБОК»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273" name="Picture 2" descr=""/>
          <p:cNvPicPr/>
          <p:nvPr/>
        </p:nvPicPr>
        <p:blipFill>
          <a:blip r:embed="rId1"/>
          <a:srcRect l="0" t="0" r="0" b="19949"/>
          <a:stretch/>
        </p:blipFill>
        <p:spPr>
          <a:xfrm>
            <a:off x="755640" y="1700640"/>
            <a:ext cx="2991240" cy="298332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4" name="TextShape 2"/>
          <p:cNvSpPr txBox="1"/>
          <p:nvPr/>
        </p:nvSpPr>
        <p:spPr>
          <a:xfrm>
            <a:off x="4212000" y="1556640"/>
            <a:ext cx="4608000" cy="3384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1001"/>
              </a:spcAft>
            </a:pP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упражнения: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 улыбнуться, открыть рот, «приклеить» (присосать) язык к нёбу. Следить, чтобы при этом рот был широко открыт. Если не получается сразу «приклеить» язычок к нёбу, предложить ребёнку медленно пощёлкать языком. Пусть малыш почувствует, как язычок «присасывается» к нёбу.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75" name="Picture 3" descr=""/>
          <p:cNvPicPr/>
          <p:nvPr/>
        </p:nvPicPr>
        <p:blipFill>
          <a:blip r:embed="rId2"/>
          <a:stretch/>
        </p:blipFill>
        <p:spPr>
          <a:xfrm>
            <a:off x="5652000" y="4725000"/>
            <a:ext cx="1367640" cy="1906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«ЧАШЕЧКА»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77" name="TextShape 2"/>
          <p:cNvSpPr txBox="1"/>
          <p:nvPr/>
        </p:nvSpPr>
        <p:spPr>
          <a:xfrm>
            <a:off x="3996000" y="1556640"/>
            <a:ext cx="4824000" cy="33840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1001"/>
              </a:spcAft>
            </a:pP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упражнения: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 улыбнуться, открыть рот, высунуть язык и тянуть его к носу. Стараться, чтобы бока язычка были загнуты в виде чашечки (чтобы чай не пролился). Стараться не поддерживать язык нижней губой. Удерживать язык в таком положении под счёт до пяти, потом до десяти. Повторить 3–4 раза.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1001"/>
              </a:spcAft>
            </a:pP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 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78" name="TextShape 3"/>
          <p:cNvSpPr txBox="1"/>
          <p:nvPr/>
        </p:nvSpPr>
        <p:spPr>
          <a:xfrm>
            <a:off x="539640" y="731520"/>
            <a:ext cx="3096000" cy="48942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79" name="Рисунок 6" descr=""/>
          <p:cNvPicPr/>
          <p:nvPr/>
        </p:nvPicPr>
        <p:blipFill>
          <a:blip r:embed="rId1"/>
          <a:srcRect l="0" t="0" r="0" b="18245"/>
          <a:stretch/>
        </p:blipFill>
        <p:spPr>
          <a:xfrm>
            <a:off x="683640" y="1738440"/>
            <a:ext cx="2952000" cy="295200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0" name="Picture 2" descr=""/>
          <p:cNvPicPr/>
          <p:nvPr/>
        </p:nvPicPr>
        <p:blipFill>
          <a:blip r:embed="rId2"/>
          <a:stretch/>
        </p:blipFill>
        <p:spPr>
          <a:xfrm>
            <a:off x="5436000" y="4662720"/>
            <a:ext cx="1872000" cy="1607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Shape 1"/>
          <p:cNvSpPr txBox="1"/>
          <p:nvPr/>
        </p:nvSpPr>
        <p:spPr>
          <a:xfrm>
            <a:off x="0" y="836640"/>
            <a:ext cx="9143640" cy="1007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1" lang="ru-RU" sz="4600" spc="-1" strike="noStrike">
                <a:solidFill>
                  <a:srgbClr val="0070c0"/>
                </a:solidFill>
                <a:latin typeface="Cambria"/>
              </a:rPr>
              <a:t>СПАСИБО ЗА ВНИМАНИЕ!</a:t>
            </a:r>
            <a:endParaRPr b="0" lang="ru-RU" sz="46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282" name="" descr=""/>
          <p:cNvPicPr/>
          <p:nvPr/>
        </p:nvPicPr>
        <p:blipFill>
          <a:blip r:embed="rId1"/>
          <a:stretch/>
        </p:blipFill>
        <p:spPr>
          <a:xfrm>
            <a:off x="2664000" y="1944000"/>
            <a:ext cx="4032000" cy="4203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611640" y="260640"/>
            <a:ext cx="7920360" cy="575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Cambria"/>
              </a:rPr>
              <a:t>Рекомендации к проведению упражнений</a:t>
            </a:r>
            <a:endParaRPr b="0" lang="ru-RU" sz="2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7" name="TextShape 2"/>
          <p:cNvSpPr txBox="1"/>
          <p:nvPr/>
        </p:nvSpPr>
        <p:spPr>
          <a:xfrm>
            <a:off x="-108360" y="1052640"/>
            <a:ext cx="9000720" cy="5688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SzPct val="130000"/>
              <a:buFont typeface="Symbol"/>
              <a:buChar char=""/>
            </a:pP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Сначала упражнения надо выполнять медленно,</a:t>
            </a:r>
            <a:r>
              <a:rPr b="1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 перед зеркалом</a:t>
            </a: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, так как ребенку необходим </a:t>
            </a:r>
            <a:r>
              <a:rPr b="1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зрительный контроль</a:t>
            </a: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. После того как ребенок немного освоится, зеркало можно убрать.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SzPct val="130000"/>
              <a:buFont typeface="Symbol"/>
              <a:buChar char=""/>
            </a:pP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Затем темп упражнений можно увеличить и выполнять их под счет. Но при этом нужно следить, чтобы</a:t>
            </a:r>
            <a:r>
              <a:rPr b="1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 упражнения выполнялись точно и плавно.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SzPct val="130000"/>
              <a:buFont typeface="Symbol"/>
              <a:buChar char=""/>
            </a:pP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Лучше </a:t>
            </a:r>
            <a:r>
              <a:rPr b="1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заниматься 2 раза в день (утром и вечером)</a:t>
            </a: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 в течение 5-7 минут, в зависимости от возраста и усидчивости.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SzPct val="130000"/>
              <a:buFont typeface="Symbol"/>
              <a:buChar char=""/>
            </a:pP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Занимаясь </a:t>
            </a:r>
            <a:r>
              <a:rPr b="1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с детьми 3-4 летнего возраста</a:t>
            </a: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, следите, чтобы они усвоили основные движения.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SzPct val="130000"/>
              <a:buFont typeface="Symbol"/>
              <a:buChar char=""/>
            </a:pPr>
            <a:r>
              <a:rPr b="1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К детям 4-5 лет </a:t>
            </a: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требования повышаются: движения должны быть все более точными и плавными, без подергиваний.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SzPct val="130000"/>
              <a:buFont typeface="Symbol"/>
              <a:buChar char=""/>
            </a:pPr>
            <a:r>
              <a:rPr b="1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В 6-7 летнем возрасте</a:t>
            </a: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 дети выполняют упражнения в быстром темпе и умеют удерживать положение языка некоторое время без изменений.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SzPct val="130000"/>
              <a:buFont typeface="Symbol"/>
              <a:buChar char=""/>
            </a:pPr>
            <a:r>
              <a:rPr b="0" lang="ru-RU" sz="1800" spc="-1" strike="noStrike">
                <a:solidFill>
                  <a:srgbClr val="31489f"/>
                </a:solidFill>
                <a:latin typeface="Cambria"/>
                <a:ea typeface="Times New Roman"/>
              </a:rPr>
              <a:t>Если во время упражнений язычок у ребенка дрожит, слишком напряжен или не может удержать нужное положение, понадобятся помощь специалиста и специальный массаж.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«ЧАСИКИ»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9" name="TextShape 2"/>
          <p:cNvSpPr txBox="1"/>
          <p:nvPr/>
        </p:nvSpPr>
        <p:spPr>
          <a:xfrm>
            <a:off x="4174200" y="1917000"/>
            <a:ext cx="4141800" cy="3720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</a:pP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:  улыбнуться, открыть рот. Тянуться языком попеременно то к левому углу рта, то к правому. Повторить 5-10 раз.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40" name="Объект 5" descr=""/>
          <p:cNvPicPr/>
          <p:nvPr/>
        </p:nvPicPr>
        <p:blipFill>
          <a:blip r:embed="rId1"/>
          <a:stretch/>
        </p:blipFill>
        <p:spPr>
          <a:xfrm>
            <a:off x="827640" y="1989000"/>
            <a:ext cx="3079080" cy="269316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1" name="Picture 3" descr=""/>
          <p:cNvPicPr/>
          <p:nvPr/>
        </p:nvPicPr>
        <p:blipFill>
          <a:blip r:embed="rId2"/>
          <a:stretch/>
        </p:blipFill>
        <p:spPr>
          <a:xfrm>
            <a:off x="5770440" y="3519360"/>
            <a:ext cx="1177560" cy="2868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«ЧИСТИМ ЗУБКИ»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43" name="TextShape 2"/>
          <p:cNvSpPr txBox="1"/>
          <p:nvPr/>
        </p:nvSpPr>
        <p:spPr>
          <a:xfrm>
            <a:off x="4174200" y="1700640"/>
            <a:ext cx="4141800" cy="3936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 algn="ctr">
              <a:lnSpc>
                <a:spcPct val="100000"/>
              </a:lnSpc>
              <a:spcBef>
                <a:spcPts val="400"/>
              </a:spcBef>
            </a:pP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:  Улыбнуться, приоткрыть рот. Кончиком языка «почистить» нижние, затем верхние зубы с внутренней стороны, делая движения языком вправо - влево. Нижняя челюсть при этом не двигается.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44" name="Объект 4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043640" y="1703880"/>
            <a:ext cx="2781000" cy="379044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" name="Picture 3" descr=""/>
          <p:cNvPicPr/>
          <p:nvPr/>
        </p:nvPicPr>
        <p:blipFill>
          <a:blip r:embed="rId3"/>
          <a:stretch/>
        </p:blipFill>
        <p:spPr>
          <a:xfrm>
            <a:off x="5866920" y="4437000"/>
            <a:ext cx="1440720" cy="2133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«БЛИНЧИК»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47" name="TextShape 2"/>
          <p:cNvSpPr txBox="1"/>
          <p:nvPr/>
        </p:nvSpPr>
        <p:spPr>
          <a:xfrm>
            <a:off x="4174200" y="1845000"/>
            <a:ext cx="4141800" cy="3792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:  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улыбнуться, открыть рот, положить широкий язык на нижнюю губу и удерживать его неподвижно под счёт взрослого до пяти; потом до десяти.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48" name="TextShape 3"/>
          <p:cNvSpPr txBox="1"/>
          <p:nvPr/>
        </p:nvSpPr>
        <p:spPr>
          <a:xfrm>
            <a:off x="611640" y="2133000"/>
            <a:ext cx="3384000" cy="34930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49" name="Picture 2" descr=""/>
          <p:cNvPicPr/>
          <p:nvPr/>
        </p:nvPicPr>
        <p:blipFill>
          <a:blip r:embed="rId1"/>
          <a:srcRect l="0" t="0" r="0" b="20353"/>
          <a:stretch/>
        </p:blipFill>
        <p:spPr>
          <a:xfrm>
            <a:off x="755640" y="1937880"/>
            <a:ext cx="3062160" cy="303912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0" name="Picture 3" descr=""/>
          <p:cNvPicPr/>
          <p:nvPr/>
        </p:nvPicPr>
        <p:blipFill>
          <a:blip r:embed="rId2"/>
          <a:stretch/>
        </p:blipFill>
        <p:spPr>
          <a:xfrm>
            <a:off x="5148000" y="4653000"/>
            <a:ext cx="2252160" cy="165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«ВКУСНОЕ ВАРЕНЬЕ»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52" name="TextShape 2"/>
          <p:cNvSpPr txBox="1"/>
          <p:nvPr/>
        </p:nvSpPr>
        <p:spPr>
          <a:xfrm>
            <a:off x="4174200" y="1556640"/>
            <a:ext cx="4429800" cy="4080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601"/>
              </a:spcAft>
            </a:pP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упражнения: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 улыбнуться, открыть рот; не закрывая рот, облизывать языком верхнюю губу; нижней губой стараться язык не поддерживать. Повторить 4–5 раз.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3" name="TextShape 3"/>
          <p:cNvSpPr txBox="1"/>
          <p:nvPr/>
        </p:nvSpPr>
        <p:spPr>
          <a:xfrm>
            <a:off x="611640" y="731520"/>
            <a:ext cx="3312000" cy="48942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54" name="Рисунок 6" descr=""/>
          <p:cNvPicPr/>
          <p:nvPr/>
        </p:nvPicPr>
        <p:blipFill>
          <a:blip r:embed="rId1"/>
          <a:srcRect l="0" t="0" r="0" b="21005"/>
          <a:stretch/>
        </p:blipFill>
        <p:spPr>
          <a:xfrm>
            <a:off x="755640" y="1700640"/>
            <a:ext cx="3024000" cy="295200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5" name="Рисунок 7" descr=""/>
          <p:cNvPicPr/>
          <p:nvPr/>
        </p:nvPicPr>
        <p:blipFill>
          <a:blip r:embed="rId2"/>
          <a:stretch/>
        </p:blipFill>
        <p:spPr>
          <a:xfrm>
            <a:off x="5724000" y="4142880"/>
            <a:ext cx="1944000" cy="2094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«МАЛЯР»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57" name="TextShape 2"/>
          <p:cNvSpPr txBox="1"/>
          <p:nvPr/>
        </p:nvSpPr>
        <p:spPr>
          <a:xfrm>
            <a:off x="4174200" y="1556640"/>
            <a:ext cx="4429800" cy="4080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601"/>
              </a:spcAft>
            </a:pP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упражнения: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       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Calibri"/>
              </a:rPr>
              <a:t>улыбнуться, открыть рот, язык поднять верхи кончиком языка проводить по нёбу от верхних зубов до горла и обратно. Выполнять медленно, под счёт до 8.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58" name="Picture 2" descr=""/>
          <p:cNvPicPr/>
          <p:nvPr/>
        </p:nvPicPr>
        <p:blipFill>
          <a:blip r:embed="rId1"/>
          <a:srcRect l="0" t="0" r="0" b="19051"/>
          <a:stretch/>
        </p:blipFill>
        <p:spPr>
          <a:xfrm>
            <a:off x="899640" y="1827360"/>
            <a:ext cx="2952000" cy="297504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9" name="Рисунок 8" descr=""/>
          <p:cNvPicPr/>
          <p:nvPr/>
        </p:nvPicPr>
        <p:blipFill>
          <a:blip r:embed="rId2"/>
          <a:stretch/>
        </p:blipFill>
        <p:spPr>
          <a:xfrm>
            <a:off x="5868000" y="3933000"/>
            <a:ext cx="1583640" cy="237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«КАЧЕЛИ»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4174200" y="1556640"/>
            <a:ext cx="4429800" cy="4080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:    улыбнуться, открыть широко рот, на счёт «раз» - опустить кончик языка за нижние зубы, на счёт «два» - поднять язык за верхние зубы. Повторить 4-5 раз.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62" name="Объект 4" descr=""/>
          <p:cNvPicPr/>
          <p:nvPr/>
        </p:nvPicPr>
        <p:blipFill>
          <a:blip r:embed="rId1"/>
          <a:stretch/>
        </p:blipFill>
        <p:spPr>
          <a:xfrm>
            <a:off x="1043640" y="1641960"/>
            <a:ext cx="2808000" cy="376740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3" name="Picture 2" descr=""/>
          <p:cNvPicPr/>
          <p:nvPr/>
        </p:nvPicPr>
        <p:blipFill>
          <a:blip r:embed="rId2"/>
          <a:stretch/>
        </p:blipFill>
        <p:spPr>
          <a:xfrm>
            <a:off x="5800680" y="3861000"/>
            <a:ext cx="1728000" cy="2350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Shape 1"/>
          <p:cNvSpPr txBox="1"/>
          <p:nvPr/>
        </p:nvSpPr>
        <p:spPr>
          <a:xfrm>
            <a:off x="899640" y="692640"/>
            <a:ext cx="711684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8021"/>
                </a:solidFill>
                <a:latin typeface="Cambria"/>
              </a:rPr>
              <a:t>«КИСКА СЕРДИТСЯ» («ГОРКА»)</a:t>
            </a:r>
            <a:endParaRPr b="0" lang="ru-RU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65" name="TextShape 2"/>
          <p:cNvSpPr txBox="1"/>
          <p:nvPr/>
        </p:nvSpPr>
        <p:spPr>
          <a:xfrm>
            <a:off x="4174200" y="1845000"/>
            <a:ext cx="4429800" cy="3792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</a:pP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r>
              <a:rPr b="0" i="1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Описание упражнения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:   </a:t>
            </a:r>
            <a:r>
              <a:rPr b="0" lang="ru-RU" sz="20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31489f"/>
                </a:solidFill>
                <a:latin typeface="Cambria"/>
                <a:ea typeface="Times New Roman"/>
              </a:rPr>
              <a:t>улыбнуться, открыть рот, кончик языка упереть за нижние зубы, «спинку» выгнуть, а боковые края языка прижать к верхним коренным зубам. Удерживать язык в таком положении под счёт до восьми, потом до десяти.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1001"/>
              </a:spcAft>
            </a:pP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spcAft>
                <a:spcPts val="15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imes New Roman"/>
                <a:ea typeface="Times New Roman"/>
              </a:rPr>
              <a:t> 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66" name="Picture 3" descr=""/>
          <p:cNvPicPr/>
          <p:nvPr/>
        </p:nvPicPr>
        <p:blipFill>
          <a:blip r:embed="rId1"/>
          <a:srcRect l="0" t="0" r="0" b="20890"/>
          <a:stretch/>
        </p:blipFill>
        <p:spPr>
          <a:xfrm>
            <a:off x="827640" y="1917000"/>
            <a:ext cx="2913840" cy="2885760"/>
          </a:xfrm>
          <a:prstGeom prst="rect">
            <a:avLst/>
          </a:prstGeom>
          <a:ln w="88920">
            <a:solidFill>
              <a:schemeClr val="bg2">
                <a:lumMod val="90000"/>
              </a:schemeClr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7" name="Picture 4" descr=""/>
          <p:cNvPicPr/>
          <p:nvPr/>
        </p:nvPicPr>
        <p:blipFill>
          <a:blip r:embed="rId2"/>
          <a:stretch/>
        </p:blipFill>
        <p:spPr>
          <a:xfrm>
            <a:off x="5724000" y="4509000"/>
            <a:ext cx="1656000" cy="2066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146</TotalTime>
  <Application>LibreOffice/6.2.2.2$Windows_X86_64 LibreOffice_project/2b840030fec2aae0fd2658d8d4f9548af4e3518d</Application>
  <Words>644</Words>
  <Paragraphs>61</Paragraphs>
  <Company>DNS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2014-04-14T16:09:07Z</dcterms:created>
  <dc:creator>1</dc:creator>
  <dc:description/>
  <dc:language>ru-RU</dc:language>
  <cp:lastModifiedBy/>
  <dcterms:modified xsi:type="dcterms:W3CDTF">2020-04-05T21:06:53Z</dcterms:modified>
  <cp:revision>17</cp:revision>
  <dc:subject/>
  <dc:title>Муниципальное автономное дошкольное образовательное учреждение  Детский сад комбинированного вида № 43 «Солнышко»     Мастер-класс для родителей «Артикуляционная гимнастика»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DNS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15</vt:i4>
  </property>
</Properties>
</file>